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Old Standard TT" pitchFamily="2" charset="77"/>
      <p:regular r:id="rId29"/>
      <p:bold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g5JE1g5KvrICJYMI985bVXk7CA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506DA-1FA8-4896-AC05-B02DE59B1796}">
  <a:tblStyle styleId="{BDF506DA-1FA8-4896-AC05-B02DE59B179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41c1ed8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541c1ed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53e325518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53e325518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5a55150d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845a55150d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45a55150d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45a55150d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45a55150d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45a55150d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5a55150d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45a55150d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45a55150d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45a55150d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45a55150d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45a55150d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45a55150d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45a55150d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45a55150d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45a55150d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45a55150d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45a55150d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45a55150d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45a55150d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Report </a:t>
            </a:r>
            <a:r>
              <a:rPr lang="en-US" dirty="0"/>
              <a:t>has been updated regarding logistic regression.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3e325518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3e325518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19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Regression Methods-Loans Data Project</a:t>
            </a:r>
            <a:endParaRPr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b="1" i="1"/>
              <a:t>4/29/20</a:t>
            </a:r>
            <a:endParaRPr sz="1600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b="1" i="1"/>
              <a:t>-Team GLM</a:t>
            </a:r>
            <a:endParaRPr sz="1600" b="1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311700" y="3976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Continued: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5" name="Google Shape;135;p9"/>
              <p:cNvGraphicFramePr/>
              <p:nvPr>
                <p:extLst>
                  <p:ext uri="{D42A27DB-BD31-4B8C-83A1-F6EECF244321}">
                    <p14:modId xmlns:p14="http://schemas.microsoft.com/office/powerpoint/2010/main" val="1451878189"/>
                  </p:ext>
                </p:extLst>
              </p:nvPr>
            </p:nvGraphicFramePr>
            <p:xfrm>
              <a:off x="1179159" y="1349951"/>
              <a:ext cx="6214000" cy="346172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{BDF506DA-1FA8-4896-AC05-B02DE59B1796}</a:tableStyleId>
                  </a:tblPr>
                  <a:tblGrid>
                    <a:gridCol w="1626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37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7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56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94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455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3575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Models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MSE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400" i="1" u="none" strike="noStrike" cap="none"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i="1" dirty="0"/>
                            <a:t>adj</a:t>
                          </a:r>
                          <a:endParaRPr sz="1400" i="1" u="none" strike="noStrike" cap="none"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PRESS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AIC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BIC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L,P,T,D,A,L:A,T:D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-143.96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256.86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-148.1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255.94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-178.14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-152.85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45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0.727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-174.42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-153.34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15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268.23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-159.91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/>
                            <a:t>-143.05</a:t>
                          </a:r>
                          <a:endParaRPr dirty="0"/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5" name="Google Shape;135;p9"/>
              <p:cNvGraphicFramePr/>
              <p:nvPr>
                <p:extLst>
                  <p:ext uri="{D42A27DB-BD31-4B8C-83A1-F6EECF244321}">
                    <p14:modId xmlns:p14="http://schemas.microsoft.com/office/powerpoint/2010/main" val="1451878189"/>
                  </p:ext>
                </p:extLst>
              </p:nvPr>
            </p:nvGraphicFramePr>
            <p:xfrm>
              <a:off x="1179159" y="1349951"/>
              <a:ext cx="6214000" cy="346172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{BDF506DA-1FA8-4896-AC05-B02DE59B1796}</a:tableStyleId>
                  </a:tblPr>
                  <a:tblGrid>
                    <a:gridCol w="1626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37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7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56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94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455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3575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Models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MSE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366000" t="-1961" r="-516000" b="-437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416071" t="-1961" r="-360714" b="-437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PRESS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AIC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BIC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L,P,T,D,A,L:A,T:D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-143.96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256.86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-148.1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255.94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-178.14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-152.85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45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0.727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-174.42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-153.34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17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268.23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-159.91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/>
                            <a:t>-143.05</a:t>
                          </a:r>
                          <a:endParaRPr dirty="0"/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6" name="Google Shape;136;p9"/>
          <p:cNvSpPr/>
          <p:nvPr/>
        </p:nvSpPr>
        <p:spPr>
          <a:xfrm>
            <a:off x="1179209" y="3295515"/>
            <a:ext cx="6213900" cy="285000"/>
          </a:xfrm>
          <a:prstGeom prst="rect">
            <a:avLst/>
          </a:prstGeom>
          <a:noFill/>
          <a:ln w="25400" cap="flat" cmpd="sng">
            <a:solidFill>
              <a:srgbClr val="B7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83458" y="3279058"/>
            <a:ext cx="432619" cy="1425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604650" y="1043700"/>
            <a:ext cx="6788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Old Standard TT"/>
                <a:ea typeface="Old Standard TT"/>
                <a:cs typeface="Old Standard TT"/>
                <a:sym typeface="Old Standard TT"/>
              </a:rPr>
              <a:t>L-loan status, P-Principal, T-terms, D-Due Date, A-age</a:t>
            </a:r>
            <a:r>
              <a:rPr lang="en-US" dirty="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06D5-1238-AB40-A65C-71F7D63B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82F9C-5C72-484C-A149-055FC6E50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146;p10" descr="A close up of a sign&#10;&#10;Description automatically generated">
            <a:extLst>
              <a:ext uri="{FF2B5EF4-FFF2-40B4-BE49-F238E27FC236}">
                <a16:creationId xmlns:a16="http://schemas.microsoft.com/office/drawing/2014/main" id="{CE532FCA-31A5-F74D-A1D2-5AABA81E65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7741" y="1290389"/>
            <a:ext cx="3424559" cy="102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5;p10" descr="A close up of a map&#10;&#10;Description automatically generated">
            <a:extLst>
              <a:ext uri="{FF2B5EF4-FFF2-40B4-BE49-F238E27FC236}">
                <a16:creationId xmlns:a16="http://schemas.microsoft.com/office/drawing/2014/main" id="{6374EAB0-A3E1-6D4E-9D97-0C782419B5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1371" y="2432031"/>
            <a:ext cx="4257023" cy="20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739003F3-5F6F-0C44-B35E-CE2E4FA8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543956"/>
            <a:ext cx="3975100" cy="10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body" idx="1"/>
          </p:nvPr>
        </p:nvSpPr>
        <p:spPr>
          <a:xfrm>
            <a:off x="127825" y="0"/>
            <a:ext cx="9036300" cy="4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Lack of Fit Test: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Ho</a:t>
            </a:r>
            <a:r>
              <a:rPr lang="en-US" i="1"/>
              <a:t>:</a:t>
            </a:r>
            <a:r>
              <a:rPr lang="en-US"/>
              <a:t> Model ‘fits’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Ha</a:t>
            </a:r>
            <a:r>
              <a:rPr lang="en-US"/>
              <a:t>: Model lacks fit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Not enough evidence to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conclude model lacks fit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/Or,Model is adequate.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53" name="Google Shape;153;p11" descr="A blue and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25" y="2231925"/>
            <a:ext cx="3090600" cy="21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/>
          <p:nvPr/>
        </p:nvSpPr>
        <p:spPr>
          <a:xfrm>
            <a:off x="3358199" y="1995948"/>
            <a:ext cx="5235195" cy="235975"/>
          </a:xfrm>
          <a:prstGeom prst="rect">
            <a:avLst/>
          </a:prstGeom>
          <a:noFill/>
          <a:ln w="25400" cap="flat" cmpd="sng">
            <a:solidFill>
              <a:srgbClr val="B7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196645" y="1514168"/>
            <a:ext cx="115055" cy="786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425" y="530113"/>
            <a:ext cx="5826248" cy="35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/>
          <p:nvPr/>
        </p:nvSpPr>
        <p:spPr>
          <a:xfrm>
            <a:off x="127825" y="3686850"/>
            <a:ext cx="2704800" cy="177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 txBox="1"/>
          <p:nvPr/>
        </p:nvSpPr>
        <p:spPr>
          <a:xfrm>
            <a:off x="3733325" y="225946"/>
            <a:ext cx="2465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Old Standard TT"/>
                <a:ea typeface="Old Standard TT"/>
                <a:cs typeface="Old Standard TT"/>
                <a:sym typeface="Old Standard TT"/>
              </a:rPr>
              <a:t>Residual Diagnostics: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226150" y="176975"/>
            <a:ext cx="8691600" cy="4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After removing outliers/ 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Influential observations one 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by one, still Non-normality.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1" dirty="0"/>
              <a:t>Solution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Robust Regression</a:t>
            </a:r>
          </a:p>
          <a:p>
            <a:pPr marL="114300" lvl="0" indent="0">
              <a:buNone/>
            </a:pPr>
            <a:r>
              <a:rPr lang="en-US" dirty="0"/>
              <a:t>-protect against non-normal </a:t>
            </a:r>
          </a:p>
          <a:p>
            <a:pPr marL="114300" lvl="0" indent="0">
              <a:buNone/>
            </a:pPr>
            <a:r>
              <a:rPr lang="en-US" dirty="0"/>
              <a:t>residuals by down-weighting </a:t>
            </a:r>
          </a:p>
          <a:p>
            <a:pPr marL="114300" lvl="0" indent="0">
              <a:buNone/>
            </a:pPr>
            <a:r>
              <a:rPr lang="en-US" dirty="0"/>
              <a:t>the outliers, not by excluding </a:t>
            </a:r>
          </a:p>
          <a:p>
            <a:pPr marL="114300" lvl="0" indent="0">
              <a:buNone/>
            </a:pPr>
            <a:r>
              <a:rPr lang="en-US" dirty="0"/>
              <a:t>them.</a:t>
            </a:r>
            <a:endParaRPr dirty="0">
              <a:highlight>
                <a:srgbClr val="FFFF00"/>
              </a:highlight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-used </a:t>
            </a:r>
            <a:r>
              <a:rPr lang="en-US" u="sng" dirty="0" err="1"/>
              <a:t>bisquare</a:t>
            </a:r>
            <a:r>
              <a:rPr lang="en-US" u="sng" dirty="0"/>
              <a:t> weighting.</a:t>
            </a:r>
            <a:endParaRPr u="sng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highlight>
                <a:srgbClr val="FFFF00"/>
              </a:highlight>
            </a:endParaRPr>
          </a:p>
        </p:txBody>
      </p:sp>
      <p:pic>
        <p:nvPicPr>
          <p:cNvPr id="164" name="Google Shape;164;p12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725" y="132750"/>
            <a:ext cx="5518124" cy="3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541c1ed81_0_12"/>
          <p:cNvSpPr txBox="1">
            <a:spLocks noGrp="1"/>
          </p:cNvSpPr>
          <p:nvPr>
            <p:ph type="body" idx="1"/>
          </p:nvPr>
        </p:nvSpPr>
        <p:spPr>
          <a:xfrm>
            <a:off x="226150" y="176975"/>
            <a:ext cx="8691600" cy="4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/>
              <a:t>Robust regression:</a:t>
            </a:r>
            <a:endParaRPr u="sng">
              <a:highlight>
                <a:srgbClr val="FFFF00"/>
              </a:highlight>
            </a:endParaRPr>
          </a:p>
        </p:txBody>
      </p:sp>
      <p:pic>
        <p:nvPicPr>
          <p:cNvPr id="170" name="Google Shape;170;g7541c1ed81_0_12" descr="A blue and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968" r="3605"/>
          <a:stretch/>
        </p:blipFill>
        <p:spPr>
          <a:xfrm>
            <a:off x="1446980" y="795603"/>
            <a:ext cx="4768647" cy="202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7541c1ed81_0_12" descr="A blue and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4662" t="3446"/>
          <a:stretch/>
        </p:blipFill>
        <p:spPr>
          <a:xfrm>
            <a:off x="5990450" y="961550"/>
            <a:ext cx="1944075" cy="14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7541c1ed81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75" y="3110525"/>
            <a:ext cx="8691599" cy="10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3e325518_8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753e325518_8_0"/>
          <p:cNvSpPr txBox="1">
            <a:spLocks noGrp="1"/>
          </p:cNvSpPr>
          <p:nvPr>
            <p:ph type="body" idx="1"/>
          </p:nvPr>
        </p:nvSpPr>
        <p:spPr>
          <a:xfrm>
            <a:off x="311700" y="1305425"/>
            <a:ext cx="85206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Obviously, between paid off or collection-paid off, paid off loans are paid off earlier.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Holding everything constant, for every 1000 dollar increase in the principal, we would expect the length of the loan to increase by 2.4 days on average.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Interestingly there is an inverse relationship between term and the length of the loan. As term ⇧;  the paid off-effective date (loan length) ⇩.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45a55150d_3_2"/>
          <p:cNvSpPr txBox="1">
            <a:spLocks noGrp="1"/>
          </p:cNvSpPr>
          <p:nvPr>
            <p:ph type="title"/>
          </p:nvPr>
        </p:nvSpPr>
        <p:spPr>
          <a:xfrm>
            <a:off x="311700" y="110325"/>
            <a:ext cx="8520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/>
              <a:t>Logistic Regression</a:t>
            </a:r>
            <a:r>
              <a:rPr lang="en-US" sz="2000"/>
              <a:t>: Data Preparation</a:t>
            </a:r>
            <a:endParaRPr sz="2000"/>
          </a:p>
        </p:txBody>
      </p:sp>
      <p:sp>
        <p:nvSpPr>
          <p:cNvPr id="184" name="Google Shape;184;g845a55150d_3_2"/>
          <p:cNvSpPr txBox="1">
            <a:spLocks noGrp="1"/>
          </p:cNvSpPr>
          <p:nvPr>
            <p:ph type="body" idx="1"/>
          </p:nvPr>
        </p:nvSpPr>
        <p:spPr>
          <a:xfrm>
            <a:off x="48350" y="723525"/>
            <a:ext cx="89259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u="sng"/>
              <a:t>Response variable</a:t>
            </a:r>
            <a:r>
              <a:rPr lang="en-US"/>
              <a:t>: </a:t>
            </a:r>
            <a:r>
              <a:rPr lang="en-US" i="1"/>
              <a:t>model whether a loan would be paid by the due date</a:t>
            </a:r>
            <a:endParaRPr i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loan_status_binary</a:t>
            </a:r>
            <a:r>
              <a:rPr lang="en-US"/>
              <a:t> (1=paid off, 0= otherwise)</a:t>
            </a:r>
            <a:endParaRPr i="1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u="sng"/>
              <a:t>Predictors</a:t>
            </a:r>
            <a:r>
              <a:rPr lang="en-US" b="1"/>
              <a:t>: 	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Age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 b="1"/>
              <a:t>Principal</a:t>
            </a:r>
            <a:endParaRPr sz="1400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Terms      (</a:t>
            </a:r>
            <a:r>
              <a:rPr lang="en-US"/>
              <a:t>7/15/30</a:t>
            </a:r>
            <a:r>
              <a:rPr lang="en-US" b="1"/>
              <a:t>)</a:t>
            </a:r>
            <a:endParaRPr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education    (</a:t>
            </a:r>
            <a:r>
              <a:rPr lang="en-US" sz="1300"/>
              <a:t>Bachelor/college/High School or Below/Master or Above)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 gender	</a:t>
            </a:r>
            <a:r>
              <a:rPr lang="en-US"/>
              <a:t>(0/1)</a:t>
            </a:r>
            <a:endParaRPr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Due_date</a:t>
            </a:r>
            <a:endParaRPr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Effective_date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paid_off_time_minus_effective_date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paid_off_time_minus_effective_date.NA (missing value flag ) </a:t>
            </a:r>
            <a:r>
              <a:rPr lang="en-US"/>
              <a:t>(0/1)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5a55150d_3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Checking  Missing Values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845a55150d_3_20"/>
          <p:cNvSpPr txBox="1"/>
          <p:nvPr/>
        </p:nvSpPr>
        <p:spPr>
          <a:xfrm>
            <a:off x="538825" y="2571750"/>
            <a:ext cx="470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-US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Impute the missing values using the mean</a:t>
            </a:r>
            <a:endParaRPr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-US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missing value flag </a:t>
            </a:r>
            <a:r>
              <a:rPr lang="en-US" sz="1700">
                <a:solidFill>
                  <a:schemeClr val="dk1"/>
                </a:solidFill>
              </a:rPr>
              <a:t>(</a:t>
            </a:r>
            <a:r>
              <a:rPr lang="en-US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paid_off_time_minus_effective_date.NA</a:t>
            </a:r>
            <a:r>
              <a:rPr lang="en-US" sz="1700">
                <a:solidFill>
                  <a:schemeClr val="dk1"/>
                </a:solidFill>
              </a:rPr>
              <a:t>)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191" name="Google Shape;191;g845a55150d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1139875"/>
            <a:ext cx="8199678" cy="11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5a55150d_3_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Model Formulation (</a:t>
            </a:r>
            <a:r>
              <a:rPr lang="en-US" sz="1500"/>
              <a:t>Build full model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g845a55150d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25" y="1058225"/>
            <a:ext cx="6826876" cy="34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45a55150d_3_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Backward selection Method</a:t>
            </a:r>
            <a:endParaRPr/>
          </a:p>
        </p:txBody>
      </p:sp>
      <p:sp>
        <p:nvSpPr>
          <p:cNvPr id="211" name="Google Shape;211;g845a55150d_3_5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g845a55150d_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6232625" cy="34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body" idx="1"/>
          </p:nvPr>
        </p:nvSpPr>
        <p:spPr>
          <a:xfrm>
            <a:off x="311700" y="1058225"/>
            <a:ext cx="85206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Loans dataset from </a:t>
            </a:r>
            <a:r>
              <a:rPr lang="en-US" i="1" dirty="0"/>
              <a:t>Kaggle.</a:t>
            </a:r>
            <a:endParaRPr i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Model how many days an individual has to pay back a loan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Important because it tells us how quickly or how long it would take a person to   finish paying off a loan,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can use the information to better utilize terms for quicker liquidity turn around.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can we model whether a loan would be paid by the due date using a </a:t>
            </a:r>
            <a:r>
              <a:rPr lang="en-US" i="1" dirty="0"/>
              <a:t>logistic regression model.</a:t>
            </a:r>
            <a:endParaRPr i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useful to predict which individuals will default on loans and minimize risk.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45a55150d_3_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Inference In Logistic Regression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845a55150d_3_137"/>
          <p:cNvSpPr txBox="1">
            <a:spLocks noGrp="1"/>
          </p:cNvSpPr>
          <p:nvPr>
            <p:ph type="body" idx="1"/>
          </p:nvPr>
        </p:nvSpPr>
        <p:spPr>
          <a:xfrm>
            <a:off x="311700" y="901475"/>
            <a:ext cx="8520600" cy="4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500" b="1" dirty="0"/>
              <a:t>logit (</a:t>
            </a:r>
            <a:r>
              <a:rPr lang="el-GR" sz="1500" b="1" dirty="0"/>
              <a:t>π ̂(</a:t>
            </a:r>
            <a:r>
              <a:rPr lang="en-US" sz="1500" b="1" dirty="0"/>
              <a:t>x))</a:t>
            </a:r>
            <a:r>
              <a:rPr lang="en-US" sz="1500" dirty="0"/>
              <a:t> = -44330 + 2.6X</a:t>
            </a:r>
            <a:r>
              <a:rPr lang="en-US" sz="2300" baseline="-25000" dirty="0"/>
              <a:t>1</a:t>
            </a:r>
            <a:r>
              <a:rPr lang="en-US" sz="1500" dirty="0"/>
              <a:t>-  0.11X</a:t>
            </a:r>
            <a:r>
              <a:rPr lang="en-US" sz="2300" baseline="-25000" dirty="0"/>
              <a:t>2 </a:t>
            </a:r>
            <a:r>
              <a:rPr lang="en-US" sz="1500" dirty="0"/>
              <a:t>- 2.66X</a:t>
            </a:r>
            <a:r>
              <a:rPr lang="en-US" sz="2300" baseline="-25000" dirty="0"/>
              <a:t>3</a:t>
            </a:r>
            <a:r>
              <a:rPr lang="en-US" sz="1500" dirty="0"/>
              <a:t> - 0.0113X</a:t>
            </a:r>
            <a:r>
              <a:rPr lang="en-US" sz="2300" baseline="-25000" dirty="0"/>
              <a:t>4</a:t>
            </a: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dirty="0"/>
              <a:t>where, x1 = </a:t>
            </a:r>
            <a:r>
              <a:rPr lang="en-US" sz="1500" dirty="0" err="1"/>
              <a:t>due_date</a:t>
            </a:r>
            <a:r>
              <a:rPr lang="en-US" sz="1500" dirty="0"/>
              <a:t>;  x2 = age; x3 = </a:t>
            </a:r>
            <a:r>
              <a:rPr lang="en-US" sz="1500" dirty="0" err="1"/>
              <a:t>paid_off_time_minus_effective_date</a:t>
            </a:r>
            <a:r>
              <a:rPr lang="en-US" sz="1500" dirty="0"/>
              <a:t>(loan length);        x4 = </a:t>
            </a:r>
            <a:r>
              <a:rPr lang="en-US" sz="1500" dirty="0" err="1"/>
              <a:t>paid_off_time_minus_effective_date</a:t>
            </a:r>
            <a:endParaRPr lang="en-US" sz="1700" dirty="0">
              <a:solidFill>
                <a:srgbClr val="B71E4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/>
              <a:t> </a:t>
            </a:r>
            <a:r>
              <a:rPr lang="en-US" sz="1700" u="sng" dirty="0"/>
              <a:t>Likelihood ratio testing for the model significance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i="1" dirty="0"/>
              <a:t>D =</a:t>
            </a:r>
            <a:r>
              <a:rPr lang="en-US" sz="1700" i="1" dirty="0">
                <a:solidFill>
                  <a:srgbClr val="FF0000"/>
                </a:solidFill>
              </a:rPr>
              <a:t> </a:t>
            </a:r>
            <a:r>
              <a:rPr lang="en-US" sz="1700" i="1" dirty="0" err="1">
                <a:solidFill>
                  <a:srgbClr val="000000"/>
                </a:solidFill>
              </a:rPr>
              <a:t>D</a:t>
            </a:r>
            <a:r>
              <a:rPr lang="en-US" sz="3000" i="1" baseline="-25000" dirty="0" err="1">
                <a:solidFill>
                  <a:srgbClr val="000000"/>
                </a:solidFill>
              </a:rPr>
              <a:t>null</a:t>
            </a:r>
            <a:r>
              <a:rPr lang="en-US" sz="1700" i="1" dirty="0">
                <a:solidFill>
                  <a:srgbClr val="000000"/>
                </a:solidFill>
              </a:rPr>
              <a:t> − </a:t>
            </a:r>
            <a:r>
              <a:rPr lang="en-US" sz="1700" i="1" dirty="0" err="1">
                <a:solidFill>
                  <a:srgbClr val="000000"/>
                </a:solidFill>
              </a:rPr>
              <a:t>D</a:t>
            </a:r>
            <a:r>
              <a:rPr lang="en-US" sz="3000" i="1" baseline="-25000" dirty="0" err="1">
                <a:solidFill>
                  <a:srgbClr val="000000"/>
                </a:solidFill>
              </a:rPr>
              <a:t>residual</a:t>
            </a:r>
            <a:r>
              <a:rPr lang="en-US" sz="3000" i="1" baseline="-250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= 673-94.058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/>
              <a:t>with corresponding p-value computed in R as 1−pchisq(578.95, 4) &lt; 0.00001.  we have enough evidence at 0.05 level to conclude that overall model is significant.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45a55150d_3_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Roc Curve</a:t>
            </a:r>
            <a:endParaRPr/>
          </a:p>
        </p:txBody>
      </p:sp>
      <p:pic>
        <p:nvPicPr>
          <p:cNvPr id="224" name="Google Shape;224;g845a55150d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216500"/>
            <a:ext cx="5388576" cy="3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845a55150d_3_59"/>
          <p:cNvSpPr txBox="1"/>
          <p:nvPr/>
        </p:nvSpPr>
        <p:spPr>
          <a:xfrm>
            <a:off x="5755825" y="1187875"/>
            <a:ext cx="33393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ld Standard TT"/>
                <a:ea typeface="Old Standard TT"/>
                <a:cs typeface="Old Standard TT"/>
                <a:sym typeface="Old Standard TT"/>
              </a:rPr>
              <a:t>AUC seems a bit too high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AUC is not a good metric for data with very </a:t>
            </a:r>
            <a:r>
              <a:rPr lang="en-US" sz="1200" b="1" dirty="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unbalanced</a:t>
            </a: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 classes. </a:t>
            </a:r>
            <a:endParaRPr sz="12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our samples </a:t>
            </a:r>
            <a:r>
              <a:rPr lang="en-US" sz="1200" u="sng" dirty="0">
                <a:latin typeface="Old Standard TT"/>
                <a:ea typeface="Old Standard TT"/>
                <a:cs typeface="Old Standard TT"/>
                <a:sym typeface="Old Standard TT"/>
              </a:rPr>
              <a:t>possibly</a:t>
            </a: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-US" sz="1200" b="1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correlated</a:t>
            </a:r>
            <a:r>
              <a:rPr lang="en-US" sz="12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Since we are using our data to predict the outcomes of our data, this accuracy level is somewhat misleading and will tend to be optimistic. To avoid this, with a sufficient amount of data, we partition the data into a training set and a validation set. More details will be introduced in the data mining class. </a:t>
            </a:r>
            <a:endParaRPr sz="12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5a55150d_3_65"/>
          <p:cNvSpPr txBox="1">
            <a:spLocks noGrp="1"/>
          </p:cNvSpPr>
          <p:nvPr>
            <p:ph type="title"/>
          </p:nvPr>
        </p:nvSpPr>
        <p:spPr>
          <a:xfrm>
            <a:off x="279025" y="4286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Test</a:t>
            </a:r>
            <a:endParaRPr/>
          </a:p>
        </p:txBody>
      </p:sp>
      <p:pic>
        <p:nvPicPr>
          <p:cNvPr id="231" name="Google Shape;231;g845a55150d_3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725" y="1171600"/>
            <a:ext cx="3876574" cy="37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845a55150d_3_65"/>
          <p:cNvSpPr txBox="1"/>
          <p:nvPr/>
        </p:nvSpPr>
        <p:spPr>
          <a:xfrm>
            <a:off x="40800" y="1114450"/>
            <a:ext cx="4702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Accuracy = 0.97, our binary classification model predicted the outcome with 97% accuracy which is considered as good.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Precision=0.96, Logistic Regression model predicted loan will be approved 80% of the time.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Error Rate=0.03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Sensitivity=0.98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Our data seems to be unbalanced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 have 200 samples in class 0, 305 samples in class 1, so the AUROC should be significantly higher than 0.5.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33" name="Google Shape;233;g845a55150d_3_65"/>
          <p:cNvCxnSpPr/>
          <p:nvPr/>
        </p:nvCxnSpPr>
        <p:spPr>
          <a:xfrm flipH="1">
            <a:off x="3216775" y="1730825"/>
            <a:ext cx="1681800" cy="140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45a55150d_3_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regression </a:t>
            </a:r>
            <a:r>
              <a:rPr lang="en-US" sz="1500"/>
              <a:t>(Penalized logistic regression)</a:t>
            </a:r>
            <a:endParaRPr sz="1500"/>
          </a:p>
        </p:txBody>
      </p:sp>
      <p:sp>
        <p:nvSpPr>
          <p:cNvPr id="239" name="Google Shape;239;g845a55150d_3_7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coefficients of some less contributive variables are forced to be exactly zero. </a:t>
            </a:r>
            <a:r>
              <a:rPr lang="en-US">
                <a:solidFill>
                  <a:srgbClr val="FF0000"/>
                </a:solidFill>
              </a:rPr>
              <a:t>Only</a:t>
            </a:r>
            <a:r>
              <a:rPr lang="en-US"/>
              <a:t> the most significant variables are kept in the final model</a:t>
            </a:r>
            <a:endParaRPr/>
          </a:p>
        </p:txBody>
      </p:sp>
      <p:pic>
        <p:nvPicPr>
          <p:cNvPr id="240" name="Google Shape;240;g845a55150d_3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75" y="2220700"/>
            <a:ext cx="3347500" cy="2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845a55150d_3_79"/>
          <p:cNvSpPr txBox="1"/>
          <p:nvPr/>
        </p:nvSpPr>
        <p:spPr>
          <a:xfrm>
            <a:off x="874275" y="3860000"/>
            <a:ext cx="24804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Old Standard TT"/>
                <a:ea typeface="Old Standard TT"/>
                <a:cs typeface="Old Standard TT"/>
                <a:sym typeface="Old Standard TT"/>
              </a:rPr>
              <a:t>The lambda that minimizes CV error: 0.01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2" name="Google Shape;242;g845a55150d_3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1990335"/>
            <a:ext cx="4303374" cy="285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5a55150d_3_104"/>
          <p:cNvSpPr txBox="1">
            <a:spLocks noGrp="1"/>
          </p:cNvSpPr>
          <p:nvPr>
            <p:ph type="title"/>
          </p:nvPr>
        </p:nvSpPr>
        <p:spPr>
          <a:xfrm>
            <a:off x="230075" y="858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</a:t>
            </a:r>
            <a:endParaRPr/>
          </a:p>
        </p:txBody>
      </p:sp>
      <p:pic>
        <p:nvPicPr>
          <p:cNvPr id="248" name="Google Shape;248;g845a55150d_3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475"/>
            <a:ext cx="3551450" cy="3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845a55150d_3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450" y="1973700"/>
            <a:ext cx="3086101" cy="2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845a55150d_3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00" y="1973700"/>
            <a:ext cx="2179875" cy="210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g845a55150d_3_104"/>
          <p:cNvCxnSpPr/>
          <p:nvPr/>
        </p:nvCxnSpPr>
        <p:spPr>
          <a:xfrm rot="10800000">
            <a:off x="6556000" y="2432925"/>
            <a:ext cx="506100" cy="30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g845a55150d_3_104"/>
          <p:cNvCxnSpPr/>
          <p:nvPr/>
        </p:nvCxnSpPr>
        <p:spPr>
          <a:xfrm rot="10800000">
            <a:off x="6523375" y="2620850"/>
            <a:ext cx="546900" cy="3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g845a55150d_3_104"/>
          <p:cNvCxnSpPr/>
          <p:nvPr/>
        </p:nvCxnSpPr>
        <p:spPr>
          <a:xfrm rot="10800000">
            <a:off x="6490600" y="2947250"/>
            <a:ext cx="571500" cy="56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g845a55150d_3_104"/>
          <p:cNvCxnSpPr/>
          <p:nvPr/>
        </p:nvCxnSpPr>
        <p:spPr>
          <a:xfrm rot="10800000">
            <a:off x="6343550" y="3143350"/>
            <a:ext cx="710400" cy="54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g845a55150d_3_104"/>
          <p:cNvCxnSpPr/>
          <p:nvPr/>
        </p:nvCxnSpPr>
        <p:spPr>
          <a:xfrm rot="10800000">
            <a:off x="3371825" y="2286050"/>
            <a:ext cx="30210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g845a55150d_3_104"/>
          <p:cNvCxnSpPr/>
          <p:nvPr/>
        </p:nvCxnSpPr>
        <p:spPr>
          <a:xfrm rot="10800000">
            <a:off x="3314825" y="2473650"/>
            <a:ext cx="359100" cy="3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g845a55150d_3_104"/>
          <p:cNvCxnSpPr/>
          <p:nvPr/>
        </p:nvCxnSpPr>
        <p:spPr>
          <a:xfrm flipH="1">
            <a:off x="3298375" y="2979975"/>
            <a:ext cx="342900" cy="35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g845a55150d_3_104"/>
          <p:cNvCxnSpPr/>
          <p:nvPr/>
        </p:nvCxnSpPr>
        <p:spPr>
          <a:xfrm flipH="1">
            <a:off x="3298275" y="3135075"/>
            <a:ext cx="367500" cy="3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g845a55150d_3_104"/>
          <p:cNvSpPr txBox="1"/>
          <p:nvPr/>
        </p:nvSpPr>
        <p:spPr>
          <a:xfrm>
            <a:off x="987875" y="922675"/>
            <a:ext cx="1877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Logistic full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0" name="Google Shape;260;g845a55150d_3_104"/>
          <p:cNvSpPr txBox="1"/>
          <p:nvPr/>
        </p:nvSpPr>
        <p:spPr>
          <a:xfrm>
            <a:off x="4286250" y="1649175"/>
            <a:ext cx="1134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1" name="Google Shape;261;g845a55150d_3_104"/>
          <p:cNvSpPr txBox="1"/>
          <p:nvPr/>
        </p:nvSpPr>
        <p:spPr>
          <a:xfrm>
            <a:off x="4106625" y="1632850"/>
            <a:ext cx="1877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StepAIC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2" name="Google Shape;262;g845a55150d_3_104"/>
          <p:cNvSpPr txBox="1"/>
          <p:nvPr/>
        </p:nvSpPr>
        <p:spPr>
          <a:xfrm>
            <a:off x="7070275" y="1526725"/>
            <a:ext cx="20085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Lasso regression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45a55150d_3_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Conclusion/ Limitations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845a55150d_3_1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due_date and loan length are the most important in determining if the loan will be approved.  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We estimated that for each unit increase in X</a:t>
            </a:r>
            <a:r>
              <a:rPr lang="en-US" sz="1700" baseline="-25000"/>
              <a:t>1</a:t>
            </a:r>
            <a:r>
              <a:rPr lang="en-US" sz="1700"/>
              <a:t>, the odds of loan(y=1) is multiplied by e</a:t>
            </a:r>
            <a:r>
              <a:rPr lang="en-US" sz="1700" baseline="30000"/>
              <a:t>2.6 </a:t>
            </a:r>
            <a:r>
              <a:rPr lang="en-US" sz="1700"/>
              <a:t> = 13.6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We estimated that for each unit increase in X</a:t>
            </a:r>
            <a:r>
              <a:rPr lang="en-US" sz="1700" baseline="-25000"/>
              <a:t>3</a:t>
            </a:r>
            <a:r>
              <a:rPr lang="en-US" sz="1700"/>
              <a:t>, the odds of loan(y=1) is multiplied by e</a:t>
            </a:r>
            <a:r>
              <a:rPr lang="en-US" sz="1700" baseline="30000"/>
              <a:t>-2.66 </a:t>
            </a:r>
            <a:r>
              <a:rPr lang="en-US" sz="1700"/>
              <a:t> = 0.07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Missing values sometimes add more information to the model than we might expect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Imbalanced classification, to avoid this, with a sufficient amount of data, we partition the data into a training set and a validation set. </a:t>
            </a:r>
            <a:endParaRPr sz="1700"/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00" y="1103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0" y="723525"/>
            <a:ext cx="89259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u="sng" dirty="0"/>
              <a:t>Response variable</a:t>
            </a:r>
            <a:r>
              <a:rPr lang="en-US" dirty="0"/>
              <a:t>: </a:t>
            </a:r>
            <a:r>
              <a:rPr lang="en-US" i="1" u="sng" dirty="0"/>
              <a:t>Paid off time - Effective Date</a:t>
            </a:r>
            <a:r>
              <a:rPr lang="en-US" dirty="0"/>
              <a:t>=&gt; </a:t>
            </a:r>
            <a:r>
              <a:rPr lang="en-US" i="1" dirty="0"/>
              <a:t>loan length</a:t>
            </a:r>
            <a:endParaRPr i="1" dirty="0"/>
          </a:p>
          <a:p>
            <a:pPr lvl="0">
              <a:lnSpc>
                <a:spcPct val="150000"/>
              </a:lnSpc>
            </a:pPr>
            <a:r>
              <a:rPr lang="en-US" b="1" u="sng" dirty="0"/>
              <a:t>Predictors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 err="1"/>
              <a:t>Loan_status</a:t>
            </a:r>
            <a:r>
              <a:rPr lang="en-US" dirty="0"/>
              <a:t>: Whether a loan is paid off, in collection, collection paid off  </a:t>
            </a:r>
            <a:r>
              <a:rPr lang="en-US" i="1" dirty="0"/>
              <a:t>Principal:</a:t>
            </a:r>
            <a:r>
              <a:rPr lang="en-US" dirty="0"/>
              <a:t> Basic principal loan amount                                                              </a:t>
            </a:r>
            <a:r>
              <a:rPr lang="en-US" i="1" dirty="0"/>
              <a:t>Terms</a:t>
            </a:r>
            <a:r>
              <a:rPr lang="en-US" dirty="0"/>
              <a:t>: weekly (7 days), biweekly, and monthly payoff schedule              </a:t>
            </a:r>
            <a:r>
              <a:rPr lang="en-US" i="1" dirty="0" err="1"/>
              <a:t>Effective_date</a:t>
            </a:r>
            <a:r>
              <a:rPr lang="en-US" i="1" dirty="0"/>
              <a:t>, </a:t>
            </a:r>
            <a:r>
              <a:rPr lang="en-US" i="1" dirty="0" err="1"/>
              <a:t>Due_date</a:t>
            </a:r>
            <a:r>
              <a:rPr lang="en-US" i="1" dirty="0"/>
              <a:t>, </a:t>
            </a:r>
            <a:r>
              <a:rPr lang="en-US" i="1" dirty="0" err="1"/>
              <a:t>Paidoff_time</a:t>
            </a:r>
            <a:r>
              <a:rPr lang="en-US" i="1" dirty="0"/>
              <a:t> , Age, education, gender </a:t>
            </a:r>
            <a:r>
              <a:rPr lang="en-US" dirty="0"/>
              <a:t>	   </a:t>
            </a:r>
            <a:r>
              <a:rPr lang="en-US" i="1" dirty="0" err="1"/>
              <a:t>Pastdue_days</a:t>
            </a:r>
            <a:r>
              <a:rPr lang="en-US" dirty="0"/>
              <a:t>: How many days a loan has been past due 		</a:t>
            </a:r>
            <a:endParaRPr i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Education levels were fixed, </a:t>
            </a:r>
            <a:r>
              <a:rPr lang="en-US" dirty="0" err="1"/>
              <a:t>Past_due</a:t>
            </a:r>
            <a:r>
              <a:rPr lang="en-US" dirty="0"/>
              <a:t> days NA’s were there for those who already paid before due date, so converted to 0.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Subset only </a:t>
            </a:r>
            <a:r>
              <a:rPr lang="en-US" u="sng" dirty="0"/>
              <a:t>collection paid off</a:t>
            </a:r>
            <a:r>
              <a:rPr lang="en-US" dirty="0"/>
              <a:t> and </a:t>
            </a:r>
            <a:r>
              <a:rPr lang="en-US" u="sng" dirty="0"/>
              <a:t>paid off </a:t>
            </a:r>
            <a:r>
              <a:rPr lang="en-US" dirty="0"/>
              <a:t> as we’re modeling how many days an individual has to pay back a loan otherwise number of days is indefinite.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Model Formulation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311700" y="1016575"/>
            <a:ext cx="87258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Looks like there might be some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multicollinearity issues between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terms, principal and due date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Check </a:t>
            </a:r>
            <a:r>
              <a:rPr lang="en-US" i="1" dirty="0"/>
              <a:t>VIFs</a:t>
            </a:r>
            <a:r>
              <a:rPr lang="en-US" dirty="0"/>
              <a:t> (&lt;5)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Drop </a:t>
            </a:r>
            <a:r>
              <a:rPr lang="en-US" i="1" dirty="0"/>
              <a:t>past-due-days 				                                </a:t>
            </a:r>
            <a:r>
              <a:rPr lang="en-US" dirty="0"/>
              <a:t>essentially gives same 					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information as response.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t="5168"/>
          <a:stretch/>
        </p:blipFill>
        <p:spPr>
          <a:xfrm>
            <a:off x="4367225" y="4070600"/>
            <a:ext cx="3989724" cy="89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800" y="1084700"/>
            <a:ext cx="5012375" cy="31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4"/>
          <p:cNvCxnSpPr/>
          <p:nvPr/>
        </p:nvCxnSpPr>
        <p:spPr>
          <a:xfrm>
            <a:off x="2725375" y="3041600"/>
            <a:ext cx="1575000" cy="11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4"/>
          <p:cNvSpPr/>
          <p:nvPr/>
        </p:nvSpPr>
        <p:spPr>
          <a:xfrm>
            <a:off x="5345200" y="1778475"/>
            <a:ext cx="402900" cy="20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888700" y="2096825"/>
            <a:ext cx="402900" cy="20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3e325518_8_12"/>
          <p:cNvSpPr txBox="1"/>
          <p:nvPr/>
        </p:nvSpPr>
        <p:spPr>
          <a:xfrm>
            <a:off x="588600" y="4131600"/>
            <a:ext cx="43845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Old Standard TT"/>
                <a:ea typeface="Old Standard TT"/>
                <a:cs typeface="Old Standard TT"/>
                <a:sym typeface="Old Standard TT"/>
              </a:rPr>
              <a:t>-Potential interaction terms for the model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9" name="Google Shape;89;g753e325518_8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800" y="308775"/>
            <a:ext cx="2920426" cy="372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753e325518_8_12"/>
          <p:cNvPicPr preferRelativeResize="0"/>
          <p:nvPr/>
        </p:nvPicPr>
        <p:blipFill rotWithShape="1">
          <a:blip r:embed="rId4">
            <a:alphaModFix/>
          </a:blip>
          <a:srcRect r="-5697" b="-5697"/>
          <a:stretch/>
        </p:blipFill>
        <p:spPr>
          <a:xfrm>
            <a:off x="2991675" y="308775"/>
            <a:ext cx="3277275" cy="39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753e325518_8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225" y="308775"/>
            <a:ext cx="2920426" cy="37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1775" y="131575"/>
            <a:ext cx="3716998" cy="257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7850"/>
            <a:ext cx="5351773" cy="27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25" y="2873700"/>
            <a:ext cx="4425050" cy="22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 txBox="1"/>
          <p:nvPr/>
        </p:nvSpPr>
        <p:spPr>
          <a:xfrm>
            <a:off x="4799900" y="3050650"/>
            <a:ext cx="3717000" cy="1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-From partial regression plots, no sign for higher order terms.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-From the residual plot we can see potential outliers and influential points.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-Constant variance assumption met (replications)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-Normality assumption is not valid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145775" y="93700"/>
            <a:ext cx="8871000" cy="4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Box-Cox transformation:</a:t>
            </a:r>
            <a:endParaRPr u="sng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/>
              <a:t>-Use </a:t>
            </a:r>
            <a:r>
              <a:rPr lang="en-US" i="1"/>
              <a:t>lambda</a:t>
            </a:r>
            <a:r>
              <a:rPr lang="en-US"/>
              <a:t> value as 0.5, so apply </a:t>
            </a:r>
            <a:r>
              <a:rPr lang="en-US" i="1"/>
              <a:t>sqrt</a:t>
            </a:r>
            <a:r>
              <a:rPr lang="en-US"/>
              <a:t> transformation of response variable.</a:t>
            </a:r>
            <a:endParaRPr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75" y="978975"/>
            <a:ext cx="3831601" cy="20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7850" y="1098525"/>
            <a:ext cx="3678074" cy="269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767" y="2965075"/>
            <a:ext cx="3735608" cy="20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/>
        </p:nvSpPr>
        <p:spPr>
          <a:xfrm>
            <a:off x="4216825" y="4008600"/>
            <a:ext cx="2967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-Non-normality still exists.</a:t>
            </a:r>
            <a:endParaRPr sz="14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Variable Selection</a:t>
            </a: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8323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u="sng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Backward elimination: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Removed Age: education, education,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Age: Gender, Gender, Age: Loan status,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Age in that order.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u="sng" dirty="0"/>
          </a:p>
        </p:txBody>
      </p:sp>
      <p:pic>
        <p:nvPicPr>
          <p:cNvPr id="115" name="Google Shape;115;p7" descr="A blue and white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431" y="1171600"/>
            <a:ext cx="4634270" cy="2921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7"/>
          <p:cNvCxnSpPr/>
          <p:nvPr/>
        </p:nvCxnSpPr>
        <p:spPr>
          <a:xfrm>
            <a:off x="2728804" y="1900084"/>
            <a:ext cx="1420409" cy="115529"/>
          </a:xfrm>
          <a:prstGeom prst="straightConnector1">
            <a:avLst/>
          </a:prstGeom>
          <a:noFill/>
          <a:ln w="9525" cap="flat" cmpd="sng">
            <a:solidFill>
              <a:srgbClr val="7BC7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311700" y="217715"/>
            <a:ext cx="8520600" cy="46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Using </a:t>
            </a:r>
            <a:r>
              <a:rPr lang="en-US" i="1" u="sng"/>
              <a:t>regsubsets</a:t>
            </a:r>
            <a:r>
              <a:rPr lang="en-US" i="1"/>
              <a:t>: </a:t>
            </a:r>
            <a:r>
              <a:rPr lang="en-US"/>
              <a:t>Loan status, Principal, Terms, Due Date, Terms: Due Date</a:t>
            </a:r>
            <a:endParaRPr i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i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63211"/>
            <a:ext cx="3686552" cy="164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1124" y="2854753"/>
            <a:ext cx="3686552" cy="190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1" y="2843933"/>
            <a:ext cx="3686552" cy="179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 descr="A screenshot of a cell pho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1124" y="993752"/>
            <a:ext cx="3686552" cy="1684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605396" y="1507183"/>
            <a:ext cx="3304452" cy="138737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5426351" y="1463040"/>
            <a:ext cx="3272921" cy="113512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5426351" y="3089815"/>
            <a:ext cx="3213152" cy="138963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693799" y="2991529"/>
            <a:ext cx="3216049" cy="96259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1247</Words>
  <Application>Microsoft Macintosh PowerPoint</Application>
  <PresentationFormat>On-screen Show (16:9)</PresentationFormat>
  <Paragraphs>166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Cambria Math</vt:lpstr>
      <vt:lpstr>Arial</vt:lpstr>
      <vt:lpstr>Old Standard TT</vt:lpstr>
      <vt:lpstr>Times New Roman</vt:lpstr>
      <vt:lpstr>Paperback</vt:lpstr>
      <vt:lpstr>Regression Methods-Loans Data Project</vt:lpstr>
      <vt:lpstr>Introduction</vt:lpstr>
      <vt:lpstr>Data Preparation</vt:lpstr>
      <vt:lpstr>Model Formulation</vt:lpstr>
      <vt:lpstr>PowerPoint Presentation</vt:lpstr>
      <vt:lpstr>PowerPoint Presentation</vt:lpstr>
      <vt:lpstr>PowerPoint Presentation</vt:lpstr>
      <vt:lpstr>Variable Selection</vt:lpstr>
      <vt:lpstr>PowerPoint Presentation</vt:lpstr>
      <vt:lpstr>Continued:</vt:lpstr>
      <vt:lpstr>Model Diagnostics</vt:lpstr>
      <vt:lpstr>PowerPoint Presentation</vt:lpstr>
      <vt:lpstr>PowerPoint Presentation</vt:lpstr>
      <vt:lpstr>PowerPoint Presentation</vt:lpstr>
      <vt:lpstr>Conclusion </vt:lpstr>
      <vt:lpstr>Logistic Regression: Data Preparation</vt:lpstr>
      <vt:lpstr>Checking  Missing Values </vt:lpstr>
      <vt:lpstr>Model Formulation (Build full model) </vt:lpstr>
      <vt:lpstr>Backward selection Method</vt:lpstr>
      <vt:lpstr>Inference In Logistic Regression  </vt:lpstr>
      <vt:lpstr>Roc Curve</vt:lpstr>
      <vt:lpstr>Accuracy Test</vt:lpstr>
      <vt:lpstr>lasso regression (Penalized logistic regression)</vt:lpstr>
      <vt:lpstr>Compare</vt:lpstr>
      <vt:lpstr>Conclusion/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Methods-Loans Data Project</dc:title>
  <cp:lastModifiedBy>Adhiraj roka</cp:lastModifiedBy>
  <cp:revision>16</cp:revision>
  <dcterms:modified xsi:type="dcterms:W3CDTF">2020-05-02T11:28:56Z</dcterms:modified>
</cp:coreProperties>
</file>